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sldIdLst>
    <p:sldId id="256" r:id="rId2"/>
    <p:sldId id="257" r:id="rId3"/>
    <p:sldId id="258" r:id="rId4"/>
    <p:sldId id="259" r:id="rId5"/>
    <p:sldId id="260" r:id="rId6"/>
    <p:sldId id="261" r:id="rId7"/>
    <p:sldId id="262" r:id="rId8"/>
    <p:sldId id="265" r:id="rId9"/>
    <p:sldId id="266" r:id="rId10"/>
    <p:sldId id="267" r:id="rId11"/>
    <p:sldId id="263" r:id="rId12"/>
    <p:sldId id="264"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7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u.shevala58@outlook.com" initials="r" lastIdx="1" clrIdx="0">
    <p:extLst>
      <p:ext uri="{19B8F6BF-5375-455C-9EA6-DF929625EA0E}">
        <p15:presenceInfo xmlns:p15="http://schemas.microsoft.com/office/powerpoint/2012/main" userId="e6a22eab7faa8f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41"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8T11:49:42.594"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2585BE-2BBA-40B0-A3BF-7EA1B4AB8C1B}" type="datetimeFigureOut">
              <a:rPr lang="en-IN" smtClean="0"/>
              <a:t>28-05-2019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9F799979-E30D-43EE-9BAB-CF9161D6154D}"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975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2585BE-2BBA-40B0-A3BF-7EA1B4AB8C1B}" type="datetimeFigureOut">
              <a:rPr lang="en-IN" smtClean="0"/>
              <a:t>28-05-2019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99979-E30D-43EE-9BAB-CF9161D6154D}"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1565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2585BE-2BBA-40B0-A3BF-7EA1B4AB8C1B}" type="datetimeFigureOut">
              <a:rPr lang="en-IN" smtClean="0"/>
              <a:t>28-05-2019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99979-E30D-43EE-9BAB-CF9161D6154D}"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86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2585BE-2BBA-40B0-A3BF-7EA1B4AB8C1B}" type="datetimeFigureOut">
              <a:rPr lang="en-IN" smtClean="0"/>
              <a:t>28-05-2019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99979-E30D-43EE-9BAB-CF9161D6154D}"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347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2585BE-2BBA-40B0-A3BF-7EA1B4AB8C1B}" type="datetimeFigureOut">
              <a:rPr lang="en-IN" smtClean="0"/>
              <a:t>28-05-2019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99979-E30D-43EE-9BAB-CF9161D6154D}"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788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2585BE-2BBA-40B0-A3BF-7EA1B4AB8C1B}" type="datetimeFigureOut">
              <a:rPr lang="en-IN" smtClean="0"/>
              <a:t>28-05-2019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99979-E30D-43EE-9BAB-CF9161D6154D}"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815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2585BE-2BBA-40B0-A3BF-7EA1B4AB8C1B}" type="datetimeFigureOut">
              <a:rPr lang="en-IN" smtClean="0"/>
              <a:t>28-05-2019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799979-E30D-43EE-9BAB-CF9161D6154D}"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8845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2585BE-2BBA-40B0-A3BF-7EA1B4AB8C1B}" type="datetimeFigureOut">
              <a:rPr lang="en-IN" smtClean="0"/>
              <a:t>28-05-2019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799979-E30D-43EE-9BAB-CF9161D6154D}"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218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585BE-2BBA-40B0-A3BF-7EA1B4AB8C1B}" type="datetimeFigureOut">
              <a:rPr lang="en-IN" smtClean="0"/>
              <a:t>28-05-2019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799979-E30D-43EE-9BAB-CF9161D6154D}" type="slidenum">
              <a:rPr lang="en-IN" smtClean="0"/>
              <a:t>‹#›</a:t>
            </a:fld>
            <a:endParaRPr lang="en-IN"/>
          </a:p>
        </p:txBody>
      </p:sp>
    </p:spTree>
    <p:extLst>
      <p:ext uri="{BB962C8B-B14F-4D97-AF65-F5344CB8AC3E}">
        <p14:creationId xmlns:p14="http://schemas.microsoft.com/office/powerpoint/2010/main" val="21653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585BE-2BBA-40B0-A3BF-7EA1B4AB8C1B}" type="datetimeFigureOut">
              <a:rPr lang="en-IN" smtClean="0"/>
              <a:t>28-05-2019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99979-E30D-43EE-9BAB-CF9161D6154D}"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350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72585BE-2BBA-40B0-A3BF-7EA1B4AB8C1B}" type="datetimeFigureOut">
              <a:rPr lang="en-IN" smtClean="0"/>
              <a:t>28-05-2019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F799979-E30D-43EE-9BAB-CF9161D6154D}"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360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2585BE-2BBA-40B0-A3BF-7EA1B4AB8C1B}" type="datetimeFigureOut">
              <a:rPr lang="en-IN" smtClean="0"/>
              <a:t>28-05-2019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F799979-E30D-43EE-9BAB-CF9161D6154D}"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05091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905-FFF9-48CA-99BF-8FAFFE969B6E}"/>
              </a:ext>
            </a:extLst>
          </p:cNvPr>
          <p:cNvSpPr>
            <a:spLocks noGrp="1"/>
          </p:cNvSpPr>
          <p:nvPr>
            <p:ph type="ctrTitle"/>
          </p:nvPr>
        </p:nvSpPr>
        <p:spPr>
          <a:xfrm>
            <a:off x="509286" y="1051673"/>
            <a:ext cx="11774904" cy="3060298"/>
          </a:xfrm>
        </p:spPr>
        <p:txBody>
          <a:bodyPr>
            <a:normAutofit fontScale="90000"/>
          </a:bodyPr>
          <a:lstStyle/>
          <a:p>
            <a:pPr algn="ctr"/>
            <a:br>
              <a:rPr lang="en-US" sz="6000" dirty="0"/>
            </a:br>
            <a:br>
              <a:rPr lang="en-US" sz="6000" dirty="0"/>
            </a:br>
            <a:r>
              <a:rPr lang="en-US" sz="6000" dirty="0"/>
              <a:t>Online   Retail </a:t>
            </a:r>
            <a:br>
              <a:rPr lang="en-US" sz="6000" dirty="0"/>
            </a:br>
            <a:r>
              <a:rPr lang="en-US" sz="6000" dirty="0"/>
              <a:t>Management  System</a:t>
            </a:r>
            <a:br>
              <a:rPr lang="en-US" sz="6000" dirty="0"/>
            </a:br>
            <a:endParaRPr lang="en-IN" sz="6000" dirty="0"/>
          </a:p>
        </p:txBody>
      </p:sp>
      <p:sp>
        <p:nvSpPr>
          <p:cNvPr id="3" name="Subtitle 2">
            <a:extLst>
              <a:ext uri="{FF2B5EF4-FFF2-40B4-BE49-F238E27FC236}">
                <a16:creationId xmlns:a16="http://schemas.microsoft.com/office/drawing/2014/main" id="{AD72FE33-A5BD-438C-A64F-A34BC6181972}"/>
              </a:ext>
            </a:extLst>
          </p:cNvPr>
          <p:cNvSpPr>
            <a:spLocks noGrp="1"/>
          </p:cNvSpPr>
          <p:nvPr>
            <p:ph type="subTitle" idx="1"/>
          </p:nvPr>
        </p:nvSpPr>
        <p:spPr>
          <a:xfrm>
            <a:off x="509286" y="3959438"/>
            <a:ext cx="10563322" cy="2001524"/>
          </a:xfrm>
        </p:spPr>
        <p:txBody>
          <a:bodyPr>
            <a:noAutofit/>
          </a:bodyPr>
          <a:lstStyle/>
          <a:p>
            <a:pPr algn="r"/>
            <a:r>
              <a:rPr lang="en-US" b="1" dirty="0"/>
              <a:t>By</a:t>
            </a:r>
          </a:p>
          <a:p>
            <a:pPr algn="r"/>
            <a:r>
              <a:rPr lang="en-US" b="1" dirty="0"/>
              <a:t>Batch-01</a:t>
            </a:r>
            <a:endParaRPr lang="en-IN" b="1" dirty="0"/>
          </a:p>
        </p:txBody>
      </p:sp>
      <p:pic>
        <p:nvPicPr>
          <p:cNvPr id="5" name="Picture 4">
            <a:extLst>
              <a:ext uri="{FF2B5EF4-FFF2-40B4-BE49-F238E27FC236}">
                <a16:creationId xmlns:a16="http://schemas.microsoft.com/office/drawing/2014/main" id="{3619B47B-CC68-43E5-970A-BAAFE135C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2"/>
            <a:ext cx="3367217" cy="1673989"/>
          </a:xfrm>
          <a:prstGeom prst="rect">
            <a:avLst/>
          </a:prstGeom>
        </p:spPr>
      </p:pic>
      <p:pic>
        <p:nvPicPr>
          <p:cNvPr id="7" name="Picture 6">
            <a:extLst>
              <a:ext uri="{FF2B5EF4-FFF2-40B4-BE49-F238E27FC236}">
                <a16:creationId xmlns:a16="http://schemas.microsoft.com/office/drawing/2014/main" id="{554CB3C0-CB48-47C4-AEB2-32FD124AB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277" y="16582"/>
            <a:ext cx="3082724" cy="1673989"/>
          </a:xfrm>
          <a:prstGeom prst="rect">
            <a:avLst/>
          </a:prstGeom>
        </p:spPr>
      </p:pic>
    </p:spTree>
    <p:extLst>
      <p:ext uri="{BB962C8B-B14F-4D97-AF65-F5344CB8AC3E}">
        <p14:creationId xmlns:p14="http://schemas.microsoft.com/office/powerpoint/2010/main" val="2160975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9E86-C53A-45A1-BDCF-B4EF2733FA19}"/>
              </a:ext>
            </a:extLst>
          </p:cNvPr>
          <p:cNvSpPr>
            <a:spLocks noGrp="1"/>
          </p:cNvSpPr>
          <p:nvPr>
            <p:ph type="title"/>
          </p:nvPr>
        </p:nvSpPr>
        <p:spPr/>
        <p:txBody>
          <a:bodyPr/>
          <a:lstStyle/>
          <a:p>
            <a:r>
              <a:rPr lang="en-US" dirty="0" err="1"/>
              <a:t>Mvc</a:t>
            </a:r>
            <a:r>
              <a:rPr lang="en-US" dirty="0"/>
              <a:t> flow</a:t>
            </a:r>
            <a:endParaRPr lang="en-IN" dirty="0"/>
          </a:p>
        </p:txBody>
      </p:sp>
      <p:sp>
        <p:nvSpPr>
          <p:cNvPr id="3" name="Content Placeholder 2">
            <a:extLst>
              <a:ext uri="{FF2B5EF4-FFF2-40B4-BE49-F238E27FC236}">
                <a16:creationId xmlns:a16="http://schemas.microsoft.com/office/drawing/2014/main" id="{8106A1B8-C6AC-4758-9857-A6C564D5B1E4}"/>
              </a:ext>
            </a:extLst>
          </p:cNvPr>
          <p:cNvSpPr>
            <a:spLocks noGrp="1"/>
          </p:cNvSpPr>
          <p:nvPr>
            <p:ph idx="1"/>
          </p:nvPr>
        </p:nvSpPr>
        <p:spPr/>
        <p:txBody>
          <a:bodyPr/>
          <a:lstStyle/>
          <a:p>
            <a:r>
              <a:rPr lang="en-US" dirty="0"/>
              <a:t>Incoming request directed  to controller.</a:t>
            </a:r>
          </a:p>
          <a:p>
            <a:r>
              <a:rPr lang="en-US" dirty="0"/>
              <a:t>Controller  processes request and forms a data Model</a:t>
            </a:r>
          </a:p>
          <a:p>
            <a:r>
              <a:rPr lang="en-US" dirty="0"/>
              <a:t>Model is passed to View</a:t>
            </a:r>
          </a:p>
          <a:p>
            <a:r>
              <a:rPr lang="en-US" dirty="0"/>
              <a:t>View transforms Model into appropriate  output format</a:t>
            </a:r>
          </a:p>
          <a:p>
            <a:r>
              <a:rPr lang="en-US" dirty="0"/>
              <a:t>Response is rendered</a:t>
            </a:r>
          </a:p>
          <a:p>
            <a:endParaRPr lang="en-IN" dirty="0"/>
          </a:p>
        </p:txBody>
      </p:sp>
    </p:spTree>
    <p:extLst>
      <p:ext uri="{BB962C8B-B14F-4D97-AF65-F5344CB8AC3E}">
        <p14:creationId xmlns:p14="http://schemas.microsoft.com/office/powerpoint/2010/main" val="221295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BA92-E903-4FDE-8E5F-F62069860675}"/>
              </a:ext>
            </a:extLst>
          </p:cNvPr>
          <p:cNvSpPr>
            <a:spLocks noGrp="1"/>
          </p:cNvSpPr>
          <p:nvPr>
            <p:ph type="title"/>
          </p:nvPr>
        </p:nvSpPr>
        <p:spPr/>
        <p:txBody>
          <a:bodyPr/>
          <a:lstStyle/>
          <a:p>
            <a:r>
              <a:rPr lang="en-US" dirty="0"/>
              <a:t>Tasks and Work flow of project</a:t>
            </a:r>
            <a:endParaRPr lang="en-IN" dirty="0"/>
          </a:p>
        </p:txBody>
      </p:sp>
      <p:sp>
        <p:nvSpPr>
          <p:cNvPr id="3" name="Content Placeholder 2">
            <a:extLst>
              <a:ext uri="{FF2B5EF4-FFF2-40B4-BE49-F238E27FC236}">
                <a16:creationId xmlns:a16="http://schemas.microsoft.com/office/drawing/2014/main" id="{5456B419-285F-49ED-8A5F-7AF2A0344B5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Captured requirements with the help of user stories.</a:t>
            </a:r>
          </a:p>
          <a:p>
            <a:pPr algn="just"/>
            <a:r>
              <a:rPr lang="en-US" dirty="0">
                <a:latin typeface="Times New Roman" panose="02020603050405020304" pitchFamily="18" charset="0"/>
                <a:cs typeface="Times New Roman" panose="02020603050405020304" pitchFamily="18" charset="0"/>
              </a:rPr>
              <a:t>Planned sprints and conducted daily scrums.</a:t>
            </a:r>
          </a:p>
          <a:p>
            <a:pPr algn="just"/>
            <a:r>
              <a:rPr lang="en-US" dirty="0">
                <a:latin typeface="Times New Roman" panose="02020603050405020304" pitchFamily="18" charset="0"/>
                <a:cs typeface="Times New Roman" panose="02020603050405020304" pitchFamily="18" charset="0"/>
              </a:rPr>
              <a:t>Designed the database schema based on phases.</a:t>
            </a:r>
          </a:p>
          <a:p>
            <a:pPr algn="just"/>
            <a:r>
              <a:rPr lang="en-US" dirty="0">
                <a:latin typeface="Times New Roman" panose="02020603050405020304" pitchFamily="18" charset="0"/>
                <a:cs typeface="Times New Roman" panose="02020603050405020304" pitchFamily="18" charset="0"/>
              </a:rPr>
              <a:t>Designed the front end and UI for various roles and functionalities.</a:t>
            </a:r>
          </a:p>
          <a:p>
            <a:pPr algn="just"/>
            <a:r>
              <a:rPr lang="en-US" dirty="0">
                <a:latin typeface="Times New Roman" panose="02020603050405020304" pitchFamily="18" charset="0"/>
                <a:cs typeface="Times New Roman" panose="02020603050405020304" pitchFamily="18" charset="0"/>
              </a:rPr>
              <a:t>Implemented the functionalities using </a:t>
            </a:r>
            <a:r>
              <a:rPr lang="en-US" dirty="0" err="1">
                <a:latin typeface="Times New Roman" panose="02020603050405020304" pitchFamily="18" charset="0"/>
                <a:cs typeface="Times New Roman" panose="02020603050405020304" pitchFamily="18" charset="0"/>
              </a:rPr>
              <a:t>Asp.Net</a:t>
            </a:r>
            <a:r>
              <a:rPr lang="en-US" dirty="0">
                <a:latin typeface="Times New Roman" panose="02020603050405020304" pitchFamily="18" charset="0"/>
                <a:cs typeface="Times New Roman" panose="02020603050405020304" pitchFamily="18" charset="0"/>
              </a:rPr>
              <a:t> MVC.</a:t>
            </a:r>
          </a:p>
          <a:p>
            <a:pPr algn="just"/>
            <a:r>
              <a:rPr lang="en-US" dirty="0">
                <a:latin typeface="Times New Roman" panose="02020603050405020304" pitchFamily="18" charset="0"/>
                <a:cs typeface="Times New Roman" panose="02020603050405020304" pitchFamily="18" charset="0"/>
              </a:rPr>
              <a:t>Integrated various modules to build a functional </a:t>
            </a:r>
            <a:r>
              <a:rPr lang="en-US" dirty="0" err="1">
                <a:latin typeface="Times New Roman" panose="02020603050405020304" pitchFamily="18" charset="0"/>
                <a:cs typeface="Times New Roman" panose="02020603050405020304" pitchFamily="18" charset="0"/>
              </a:rPr>
              <a:t>HappyRetail</a:t>
            </a:r>
            <a:r>
              <a:rPr lang="en-US" dirty="0">
                <a:latin typeface="Times New Roman" panose="02020603050405020304" pitchFamily="18" charset="0"/>
                <a:cs typeface="Times New Roman" panose="02020603050405020304" pitchFamily="18" charset="0"/>
              </a:rPr>
              <a:t>  Online Shopping cart.</a:t>
            </a:r>
          </a:p>
          <a:p>
            <a:endParaRPr lang="en-IN" dirty="0"/>
          </a:p>
        </p:txBody>
      </p:sp>
    </p:spTree>
    <p:extLst>
      <p:ext uri="{BB962C8B-B14F-4D97-AF65-F5344CB8AC3E}">
        <p14:creationId xmlns:p14="http://schemas.microsoft.com/office/powerpoint/2010/main" val="307826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622C-E7EA-43F5-8F4E-7452F16F25A1}"/>
              </a:ext>
            </a:extLst>
          </p:cNvPr>
          <p:cNvSpPr>
            <a:spLocks noGrp="1"/>
          </p:cNvSpPr>
          <p:nvPr>
            <p:ph type="title"/>
          </p:nvPr>
        </p:nvSpPr>
        <p:spPr/>
        <p:txBody>
          <a:bodyPr/>
          <a:lstStyle/>
          <a:p>
            <a:r>
              <a:rPr lang="en-US" dirty="0"/>
              <a:t>Functional requirements</a:t>
            </a:r>
            <a:endParaRPr lang="en-IN" dirty="0"/>
          </a:p>
        </p:txBody>
      </p:sp>
      <p:sp>
        <p:nvSpPr>
          <p:cNvPr id="3" name="Content Placeholder 2">
            <a:extLst>
              <a:ext uri="{FF2B5EF4-FFF2-40B4-BE49-F238E27FC236}">
                <a16:creationId xmlns:a16="http://schemas.microsoft.com/office/drawing/2014/main" id="{19367085-8EEF-465C-93C5-16C0ABF3D82C}"/>
              </a:ext>
            </a:extLst>
          </p:cNvPr>
          <p:cNvSpPr>
            <a:spLocks noGrp="1"/>
          </p:cNvSpPr>
          <p:nvPr>
            <p:ph idx="1"/>
          </p:nvPr>
        </p:nvSpPr>
        <p:spPr/>
        <p:txBody>
          <a:bodyPr/>
          <a:lstStyle/>
          <a:p>
            <a:r>
              <a:rPr lang="en-US" dirty="0"/>
              <a:t>User Friendly Web based GUI</a:t>
            </a:r>
          </a:p>
          <a:p>
            <a:r>
              <a:rPr lang="en-US" dirty="0"/>
              <a:t>User registration and login screen</a:t>
            </a:r>
          </a:p>
          <a:p>
            <a:r>
              <a:rPr lang="en-US" dirty="0"/>
              <a:t>Search bar to search the product</a:t>
            </a:r>
          </a:p>
          <a:p>
            <a:r>
              <a:rPr lang="en-US" dirty="0"/>
              <a:t>Product Details display screen</a:t>
            </a:r>
          </a:p>
          <a:p>
            <a:r>
              <a:rPr lang="en-IN" dirty="0"/>
              <a:t>Cart screen</a:t>
            </a:r>
          </a:p>
          <a:p>
            <a:r>
              <a:rPr lang="en-IN" dirty="0"/>
              <a:t>Shipping screen</a:t>
            </a:r>
          </a:p>
          <a:p>
            <a:r>
              <a:rPr lang="en-IN"/>
              <a:t>Admin screen </a:t>
            </a:r>
            <a:r>
              <a:rPr lang="en-IN" dirty="0"/>
              <a:t>with adding products , categories , and viewing order details.</a:t>
            </a:r>
          </a:p>
        </p:txBody>
      </p:sp>
    </p:spTree>
    <p:extLst>
      <p:ext uri="{BB962C8B-B14F-4D97-AF65-F5344CB8AC3E}">
        <p14:creationId xmlns:p14="http://schemas.microsoft.com/office/powerpoint/2010/main" val="136068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38FE-8070-4397-822F-A2DE8D019177}"/>
              </a:ext>
            </a:extLst>
          </p:cNvPr>
          <p:cNvSpPr>
            <a:spLocks noGrp="1"/>
          </p:cNvSpPr>
          <p:nvPr>
            <p:ph type="title"/>
          </p:nvPr>
        </p:nvSpPr>
        <p:spPr/>
        <p:txBody>
          <a:bodyPr/>
          <a:lstStyle/>
          <a:p>
            <a:r>
              <a:rPr lang="en-US" dirty="0"/>
              <a:t>Project team</a:t>
            </a:r>
            <a:br>
              <a:rPr lang="en-US" dirty="0"/>
            </a:br>
            <a:endParaRPr lang="en-IN" dirty="0"/>
          </a:p>
        </p:txBody>
      </p:sp>
      <p:graphicFrame>
        <p:nvGraphicFramePr>
          <p:cNvPr id="9" name="Content Placeholder 8">
            <a:extLst>
              <a:ext uri="{FF2B5EF4-FFF2-40B4-BE49-F238E27FC236}">
                <a16:creationId xmlns:a16="http://schemas.microsoft.com/office/drawing/2014/main" id="{1C98D9CE-F705-4709-B586-697A59DC3D53}"/>
              </a:ext>
            </a:extLst>
          </p:cNvPr>
          <p:cNvGraphicFramePr>
            <a:graphicFrameLocks noGrp="1"/>
          </p:cNvGraphicFramePr>
          <p:nvPr>
            <p:ph idx="1"/>
            <p:extLst>
              <p:ext uri="{D42A27DB-BD31-4B8C-83A1-F6EECF244321}">
                <p14:modId xmlns:p14="http://schemas.microsoft.com/office/powerpoint/2010/main" val="3825924616"/>
              </p:ext>
            </p:extLst>
          </p:nvPr>
        </p:nvGraphicFramePr>
        <p:xfrm>
          <a:off x="1450975" y="2016125"/>
          <a:ext cx="9604376" cy="3865880"/>
        </p:xfrm>
        <a:graphic>
          <a:graphicData uri="http://schemas.openxmlformats.org/drawingml/2006/table">
            <a:tbl>
              <a:tblPr firstRow="1" bandRow="1">
                <a:tableStyleId>{5C22544A-7EE6-4342-B048-85BDC9FD1C3A}</a:tableStyleId>
              </a:tblPr>
              <a:tblGrid>
                <a:gridCol w="4802188">
                  <a:extLst>
                    <a:ext uri="{9D8B030D-6E8A-4147-A177-3AD203B41FA5}">
                      <a16:colId xmlns:a16="http://schemas.microsoft.com/office/drawing/2014/main" val="3989608848"/>
                    </a:ext>
                  </a:extLst>
                </a:gridCol>
                <a:gridCol w="4802188">
                  <a:extLst>
                    <a:ext uri="{9D8B030D-6E8A-4147-A177-3AD203B41FA5}">
                      <a16:colId xmlns:a16="http://schemas.microsoft.com/office/drawing/2014/main" val="444784307"/>
                    </a:ext>
                  </a:extLst>
                </a:gridCol>
              </a:tblGrid>
              <a:tr h="370840">
                <a:tc gridSpan="2">
                  <a:txBody>
                    <a:bodyPr/>
                    <a:lstStyle/>
                    <a:p>
                      <a:endParaRPr lang="en-US" dirty="0"/>
                    </a:p>
                    <a:p>
                      <a:pPr algn="ctr"/>
                      <a:r>
                        <a:rPr lang="en-IN" sz="3200" dirty="0">
                          <a:latin typeface="Times New Roman" panose="02020603050405020304" pitchFamily="18" charset="0"/>
                          <a:cs typeface="Times New Roman" panose="02020603050405020304" pitchFamily="18" charset="0"/>
                        </a:rPr>
                        <a:t>Project Stake-Holders</a:t>
                      </a:r>
                    </a:p>
                  </a:txBody>
                  <a:tcPr/>
                </a:tc>
                <a:tc hMerge="1">
                  <a:txBody>
                    <a:bodyPr/>
                    <a:lstStyle/>
                    <a:p>
                      <a:endParaRPr lang="en-IN" dirty="0"/>
                    </a:p>
                  </a:txBody>
                  <a:tcPr/>
                </a:tc>
                <a:extLst>
                  <a:ext uri="{0D108BD9-81ED-4DB2-BD59-A6C34878D82A}">
                    <a16:rowId xmlns:a16="http://schemas.microsoft.com/office/drawing/2014/main" val="1561781730"/>
                  </a:ext>
                </a:extLst>
              </a:tr>
              <a:tr h="370840">
                <a:tc>
                  <a:txBody>
                    <a:bodyPr/>
                    <a:lstStyle/>
                    <a:p>
                      <a:pPr marL="0" marR="0" algn="just">
                        <a:spcBef>
                          <a:spcPts val="400"/>
                        </a:spcBef>
                        <a:spcAft>
                          <a:spcPts val="0"/>
                        </a:spcAft>
                      </a:pPr>
                      <a:r>
                        <a:rPr lang="en-US" sz="1800" dirty="0">
                          <a:effectLst/>
                          <a:latin typeface="Times New Roman" panose="02020603050405020304" pitchFamily="18" charset="0"/>
                          <a:cs typeface="Times New Roman" panose="02020603050405020304" pitchFamily="18" charset="0"/>
                        </a:rPr>
                        <a:t>Project Title</a:t>
                      </a:r>
                      <a:endParaRPr lang="en-US" sz="1400" dirty="0">
                        <a:effectLst/>
                        <a:latin typeface="Times New Roman" panose="02020603050405020304" pitchFamily="18" charset="0"/>
                        <a:ea typeface="Times New Roman"/>
                        <a:cs typeface="Times New Roman" panose="02020603050405020304" pitchFamily="18" charset="0"/>
                      </a:endParaRPr>
                    </a:p>
                  </a:txBody>
                  <a:tcPr marL="67434" marR="67434" marT="0" marB="0"/>
                </a:tc>
                <a:tc>
                  <a:txBody>
                    <a:bodyPr/>
                    <a:lstStyle/>
                    <a:p>
                      <a:pPr marL="0" marR="0" algn="just">
                        <a:spcBef>
                          <a:spcPts val="400"/>
                        </a:spcBef>
                        <a:spcAft>
                          <a:spcPts val="0"/>
                        </a:spcAft>
                      </a:pPr>
                      <a:r>
                        <a:rPr lang="en-US" sz="1800" dirty="0">
                          <a:effectLst/>
                          <a:latin typeface="Times New Roman" panose="02020603050405020304" pitchFamily="18" charset="0"/>
                          <a:ea typeface="Times New Roman"/>
                          <a:cs typeface="Times New Roman" panose="02020603050405020304" pitchFamily="18" charset="0"/>
                        </a:rPr>
                        <a:t>Online Retail Management System</a:t>
                      </a:r>
                    </a:p>
                  </a:txBody>
                  <a:tcPr marL="67434" marR="67434" marT="0" marB="0"/>
                </a:tc>
                <a:extLst>
                  <a:ext uri="{0D108BD9-81ED-4DB2-BD59-A6C34878D82A}">
                    <a16:rowId xmlns:a16="http://schemas.microsoft.com/office/drawing/2014/main" val="4284373243"/>
                  </a:ext>
                </a:extLst>
              </a:tr>
              <a:tr h="370840">
                <a:tc>
                  <a:txBody>
                    <a:bodyPr/>
                    <a:lstStyle/>
                    <a:p>
                      <a:pPr marL="0" marR="0" algn="just">
                        <a:spcBef>
                          <a:spcPts val="400"/>
                        </a:spcBef>
                        <a:spcAft>
                          <a:spcPts val="0"/>
                        </a:spcAft>
                      </a:pPr>
                      <a:r>
                        <a:rPr lang="en-US" sz="1800" dirty="0">
                          <a:effectLst/>
                          <a:latin typeface="Times New Roman" panose="02020603050405020304" pitchFamily="18" charset="0"/>
                          <a:cs typeface="Times New Roman" panose="02020603050405020304" pitchFamily="18" charset="0"/>
                        </a:rPr>
                        <a:t>Name of Client</a:t>
                      </a:r>
                      <a:endParaRPr lang="en-US" sz="1400" dirty="0">
                        <a:effectLst/>
                        <a:latin typeface="Times New Roman" panose="02020603050405020304" pitchFamily="18" charset="0"/>
                        <a:ea typeface="Times New Roman"/>
                        <a:cs typeface="Times New Roman" panose="02020603050405020304" pitchFamily="18" charset="0"/>
                      </a:endParaRPr>
                    </a:p>
                  </a:txBody>
                  <a:tcPr marL="67434" marR="67434" marT="0" marB="0"/>
                </a:tc>
                <a:tc>
                  <a:txBody>
                    <a:bodyPr/>
                    <a:lstStyle/>
                    <a:p>
                      <a:pPr marL="0" marR="0" algn="just">
                        <a:spcBef>
                          <a:spcPts val="400"/>
                        </a:spcBef>
                        <a:spcAft>
                          <a:spcPts val="0"/>
                        </a:spcAft>
                      </a:pPr>
                      <a:r>
                        <a:rPr lang="en-US" sz="1800" dirty="0" err="1">
                          <a:effectLst/>
                          <a:latin typeface="Times New Roman" panose="02020603050405020304" pitchFamily="18" charset="0"/>
                          <a:ea typeface="Times New Roman"/>
                          <a:cs typeface="Times New Roman" panose="02020603050405020304" pitchFamily="18" charset="0"/>
                        </a:rPr>
                        <a:t>HappyRetail</a:t>
                      </a:r>
                      <a:r>
                        <a:rPr lang="en-US" sz="1800" dirty="0">
                          <a:effectLst/>
                          <a:latin typeface="Times New Roman" panose="02020603050405020304" pitchFamily="18" charset="0"/>
                          <a:ea typeface="Times New Roman"/>
                          <a:cs typeface="Times New Roman" panose="02020603050405020304" pitchFamily="18" charset="0"/>
                        </a:rPr>
                        <a:t> </a:t>
                      </a:r>
                    </a:p>
                  </a:txBody>
                  <a:tcPr marL="67434" marR="67434" marT="0" marB="0"/>
                </a:tc>
                <a:extLst>
                  <a:ext uri="{0D108BD9-81ED-4DB2-BD59-A6C34878D82A}">
                    <a16:rowId xmlns:a16="http://schemas.microsoft.com/office/drawing/2014/main" val="2645631837"/>
                  </a:ext>
                </a:extLst>
              </a:tr>
              <a:tr h="370840">
                <a:tc>
                  <a:txBody>
                    <a:bodyPr/>
                    <a:lstStyle/>
                    <a:p>
                      <a:pPr marL="0" marR="0" algn="just">
                        <a:spcBef>
                          <a:spcPts val="400"/>
                        </a:spcBef>
                        <a:spcAft>
                          <a:spcPts val="0"/>
                        </a:spcAft>
                      </a:pPr>
                      <a:r>
                        <a:rPr lang="en-US" sz="1800" dirty="0">
                          <a:effectLst/>
                          <a:latin typeface="Times New Roman" panose="02020603050405020304" pitchFamily="18" charset="0"/>
                          <a:ea typeface="Times New Roman"/>
                          <a:cs typeface="Times New Roman" panose="02020603050405020304" pitchFamily="18" charset="0"/>
                        </a:rPr>
                        <a:t>Scrum Master</a:t>
                      </a:r>
                    </a:p>
                  </a:txBody>
                  <a:tcPr marL="67434" marR="67434" marT="0" marB="0"/>
                </a:tc>
                <a:tc>
                  <a:txBody>
                    <a:bodyPr/>
                    <a:lstStyle/>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a:effectLst/>
                          <a:latin typeface="Times New Roman" panose="02020603050405020304" pitchFamily="18" charset="0"/>
                          <a:ea typeface="Times New Roman"/>
                          <a:cs typeface="Times New Roman" panose="02020603050405020304" pitchFamily="18" charset="0"/>
                        </a:rPr>
                        <a:t>Hariharan</a:t>
                      </a:r>
                    </a:p>
                  </a:txBody>
                  <a:tcPr marL="67434" marR="67434" marT="0" marB="0"/>
                </a:tc>
                <a:extLst>
                  <a:ext uri="{0D108BD9-81ED-4DB2-BD59-A6C34878D82A}">
                    <a16:rowId xmlns:a16="http://schemas.microsoft.com/office/drawing/2014/main" val="1134290369"/>
                  </a:ext>
                </a:extLst>
              </a:tr>
              <a:tr h="370840">
                <a:tc>
                  <a:txBody>
                    <a:bodyPr/>
                    <a:lstStyle/>
                    <a:p>
                      <a:pPr marL="0" marR="0" algn="just">
                        <a:spcBef>
                          <a:spcPts val="400"/>
                        </a:spcBef>
                        <a:spcAft>
                          <a:spcPts val="0"/>
                        </a:spcAft>
                      </a:pPr>
                      <a:r>
                        <a:rPr lang="en-US" sz="1800" dirty="0">
                          <a:effectLst/>
                          <a:latin typeface="Times New Roman" panose="02020603050405020304" pitchFamily="18" charset="0"/>
                          <a:ea typeface="Times New Roman"/>
                          <a:cs typeface="Times New Roman" panose="02020603050405020304" pitchFamily="18" charset="0"/>
                        </a:rPr>
                        <a:t>Developers</a:t>
                      </a:r>
                    </a:p>
                  </a:txBody>
                  <a:tcPr marL="67434" marR="67434" marT="0" marB="0"/>
                </a:tc>
                <a:tc>
                  <a:txBody>
                    <a:bodyPr/>
                    <a:lstStyle/>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err="1">
                          <a:effectLst/>
                          <a:latin typeface="Times New Roman" panose="02020603050405020304" pitchFamily="18" charset="0"/>
                          <a:ea typeface="Times New Roman"/>
                          <a:cs typeface="Times New Roman" panose="02020603050405020304" pitchFamily="18" charset="0"/>
                        </a:rPr>
                        <a:t>Sharief</a:t>
                      </a:r>
                      <a:r>
                        <a:rPr lang="en-US" sz="1800" dirty="0">
                          <a:effectLst/>
                          <a:latin typeface="Times New Roman" panose="02020603050405020304" pitchFamily="18" charset="0"/>
                          <a:ea typeface="Times New Roman"/>
                          <a:cs typeface="Times New Roman" panose="02020603050405020304" pitchFamily="18" charset="0"/>
                        </a:rPr>
                        <a:t>,</a:t>
                      </a:r>
                    </a:p>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err="1">
                          <a:effectLst/>
                          <a:latin typeface="Times New Roman" panose="02020603050405020304" pitchFamily="18" charset="0"/>
                          <a:ea typeface="Times New Roman"/>
                          <a:cs typeface="Times New Roman" panose="02020603050405020304" pitchFamily="18" charset="0"/>
                        </a:rPr>
                        <a:t>Y.Niharika</a:t>
                      </a:r>
                      <a:r>
                        <a:rPr lang="en-US" sz="1800" dirty="0">
                          <a:effectLst/>
                          <a:latin typeface="Times New Roman" panose="02020603050405020304" pitchFamily="18" charset="0"/>
                          <a:ea typeface="Times New Roman"/>
                          <a:cs typeface="Times New Roman" panose="02020603050405020304" pitchFamily="18" charset="0"/>
                        </a:rPr>
                        <a:t>,</a:t>
                      </a:r>
                    </a:p>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err="1">
                          <a:effectLst/>
                          <a:latin typeface="Times New Roman" panose="02020603050405020304" pitchFamily="18" charset="0"/>
                          <a:ea typeface="Times New Roman"/>
                          <a:cs typeface="Times New Roman" panose="02020603050405020304" pitchFamily="18" charset="0"/>
                        </a:rPr>
                        <a:t>Harshini</a:t>
                      </a:r>
                      <a:r>
                        <a:rPr lang="en-US" sz="1800" dirty="0">
                          <a:effectLst/>
                          <a:latin typeface="Times New Roman" panose="02020603050405020304" pitchFamily="18" charset="0"/>
                          <a:ea typeface="Times New Roman"/>
                          <a:cs typeface="Times New Roman" panose="02020603050405020304" pitchFamily="18" charset="0"/>
                        </a:rPr>
                        <a:t>,</a:t>
                      </a:r>
                    </a:p>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a:effectLst/>
                          <a:latin typeface="Times New Roman" panose="02020603050405020304" pitchFamily="18" charset="0"/>
                          <a:ea typeface="Times New Roman"/>
                          <a:cs typeface="Times New Roman" panose="02020603050405020304" pitchFamily="18" charset="0"/>
                        </a:rPr>
                        <a:t>Ramya,</a:t>
                      </a:r>
                    </a:p>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err="1">
                          <a:effectLst/>
                          <a:latin typeface="Times New Roman" panose="02020603050405020304" pitchFamily="18" charset="0"/>
                          <a:ea typeface="Times New Roman"/>
                          <a:cs typeface="Times New Roman" panose="02020603050405020304" pitchFamily="18" charset="0"/>
                        </a:rPr>
                        <a:t>HariRam</a:t>
                      </a:r>
                      <a:r>
                        <a:rPr lang="en-US" sz="1800" dirty="0">
                          <a:effectLst/>
                          <a:latin typeface="Times New Roman" panose="02020603050405020304" pitchFamily="18" charset="0"/>
                          <a:ea typeface="Times New Roman"/>
                          <a:cs typeface="Times New Roman" panose="02020603050405020304" pitchFamily="18" charset="0"/>
                        </a:rPr>
                        <a:t>,</a:t>
                      </a:r>
                    </a:p>
                    <a:p>
                      <a:pPr marL="0" marR="0" indent="0" algn="just" defTabSz="914400" rtl="0" eaLnBrk="1" fontAlgn="auto" latinLnBrk="0" hangingPunct="1">
                        <a:lnSpc>
                          <a:spcPct val="100000"/>
                        </a:lnSpc>
                        <a:spcBef>
                          <a:spcPts val="400"/>
                        </a:spcBef>
                        <a:spcAft>
                          <a:spcPts val="0"/>
                        </a:spcAft>
                        <a:buClrTx/>
                        <a:buSzTx/>
                        <a:buFontTx/>
                        <a:buNone/>
                        <a:tabLst/>
                        <a:defRPr/>
                      </a:pPr>
                      <a:r>
                        <a:rPr lang="en-US" sz="1800" dirty="0">
                          <a:effectLst/>
                          <a:latin typeface="Times New Roman" panose="02020603050405020304" pitchFamily="18" charset="0"/>
                          <a:ea typeface="Times New Roman"/>
                          <a:cs typeface="Times New Roman" panose="02020603050405020304" pitchFamily="18" charset="0"/>
                        </a:rPr>
                        <a:t>Raju.</a:t>
                      </a:r>
                    </a:p>
                  </a:txBody>
                  <a:tcPr marL="67434" marR="67434" marT="0" marB="0"/>
                </a:tc>
                <a:extLst>
                  <a:ext uri="{0D108BD9-81ED-4DB2-BD59-A6C34878D82A}">
                    <a16:rowId xmlns:a16="http://schemas.microsoft.com/office/drawing/2014/main" val="2547487387"/>
                  </a:ext>
                </a:extLst>
              </a:tr>
            </a:tbl>
          </a:graphicData>
        </a:graphic>
      </p:graphicFrame>
    </p:spTree>
    <p:extLst>
      <p:ext uri="{BB962C8B-B14F-4D97-AF65-F5344CB8AC3E}">
        <p14:creationId xmlns:p14="http://schemas.microsoft.com/office/powerpoint/2010/main" val="107764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5119-E474-42E2-95BB-FF8E1578219B}"/>
              </a:ext>
            </a:extLst>
          </p:cNvPr>
          <p:cNvSpPr>
            <a:spLocks noGrp="1"/>
          </p:cNvSpPr>
          <p:nvPr>
            <p:ph type="title"/>
          </p:nvPr>
        </p:nvSpPr>
        <p:spPr>
          <a:xfrm>
            <a:off x="1443789" y="483678"/>
            <a:ext cx="9611065" cy="639270"/>
          </a:xfrm>
        </p:spPr>
        <p:txBody>
          <a:bodyPr/>
          <a:lstStyle/>
          <a:p>
            <a:r>
              <a:rPr lang="en-US" dirty="0"/>
              <a:t>Use case diagram</a:t>
            </a:r>
            <a:endParaRPr lang="en-IN" dirty="0"/>
          </a:p>
        </p:txBody>
      </p:sp>
      <p:pic>
        <p:nvPicPr>
          <p:cNvPr id="7" name="Content Placeholder 6">
            <a:extLst>
              <a:ext uri="{FF2B5EF4-FFF2-40B4-BE49-F238E27FC236}">
                <a16:creationId xmlns:a16="http://schemas.microsoft.com/office/drawing/2014/main" id="{30549ECF-8090-476B-8952-217F94BBB6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788" y="1940560"/>
            <a:ext cx="9611065" cy="4165600"/>
          </a:xfrm>
        </p:spPr>
      </p:pic>
    </p:spTree>
    <p:extLst>
      <p:ext uri="{BB962C8B-B14F-4D97-AF65-F5344CB8AC3E}">
        <p14:creationId xmlns:p14="http://schemas.microsoft.com/office/powerpoint/2010/main" val="2732159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41F9-30F8-480B-86F0-039805ED20B6}"/>
              </a:ext>
            </a:extLst>
          </p:cNvPr>
          <p:cNvSpPr>
            <a:spLocks noGrp="1"/>
          </p:cNvSpPr>
          <p:nvPr>
            <p:ph type="title"/>
          </p:nvPr>
        </p:nvSpPr>
        <p:spPr/>
        <p:txBody>
          <a:bodyPr/>
          <a:lstStyle/>
          <a:p>
            <a:r>
              <a:rPr lang="en-US" dirty="0"/>
              <a:t>Use case diagram</a:t>
            </a:r>
            <a:endParaRPr lang="en-IN" dirty="0"/>
          </a:p>
        </p:txBody>
      </p:sp>
      <p:pic>
        <p:nvPicPr>
          <p:cNvPr id="5" name="Content Placeholder 4">
            <a:extLst>
              <a:ext uri="{FF2B5EF4-FFF2-40B4-BE49-F238E27FC236}">
                <a16:creationId xmlns:a16="http://schemas.microsoft.com/office/drawing/2014/main" id="{C6C40E9D-9953-47DA-8FA5-5F586EF57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853753"/>
            <a:ext cx="9603275" cy="4199727"/>
          </a:xfrm>
        </p:spPr>
      </p:pic>
    </p:spTree>
    <p:extLst>
      <p:ext uri="{BB962C8B-B14F-4D97-AF65-F5344CB8AC3E}">
        <p14:creationId xmlns:p14="http://schemas.microsoft.com/office/powerpoint/2010/main" val="245568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0B3F-B898-4EDF-BCD8-66D1E67FB814}"/>
              </a:ext>
            </a:extLst>
          </p:cNvPr>
          <p:cNvSpPr>
            <a:spLocks noGrp="1"/>
          </p:cNvSpPr>
          <p:nvPr>
            <p:ph type="title"/>
          </p:nvPr>
        </p:nvSpPr>
        <p:spPr/>
        <p:txBody>
          <a:bodyPr/>
          <a:lstStyle/>
          <a:p>
            <a:r>
              <a:rPr lang="en-US" dirty="0"/>
              <a:t>Class diagram	</a:t>
            </a:r>
            <a:endParaRPr lang="en-IN" dirty="0"/>
          </a:p>
        </p:txBody>
      </p:sp>
      <p:pic>
        <p:nvPicPr>
          <p:cNvPr id="5" name="Content Placeholder 4">
            <a:extLst>
              <a:ext uri="{FF2B5EF4-FFF2-40B4-BE49-F238E27FC236}">
                <a16:creationId xmlns:a16="http://schemas.microsoft.com/office/drawing/2014/main" id="{689E8CEA-14D1-4B07-ACC7-320FCFD36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945194"/>
            <a:ext cx="9603274" cy="4199727"/>
          </a:xfrm>
        </p:spPr>
      </p:pic>
    </p:spTree>
    <p:extLst>
      <p:ext uri="{BB962C8B-B14F-4D97-AF65-F5344CB8AC3E}">
        <p14:creationId xmlns:p14="http://schemas.microsoft.com/office/powerpoint/2010/main" val="97063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BE32-92F8-4937-AE85-CDEEE2AA2821}"/>
              </a:ext>
            </a:extLst>
          </p:cNvPr>
          <p:cNvSpPr>
            <a:spLocks noGrp="1"/>
          </p:cNvSpPr>
          <p:nvPr>
            <p:ph type="title"/>
          </p:nvPr>
        </p:nvSpPr>
        <p:spPr>
          <a:xfrm>
            <a:off x="1451579" y="804520"/>
            <a:ext cx="9603275" cy="587136"/>
          </a:xfrm>
        </p:spPr>
        <p:txBody>
          <a:bodyPr/>
          <a:lstStyle/>
          <a:p>
            <a:r>
              <a:rPr lang="en-US" dirty="0"/>
              <a:t>Sequence diagram</a:t>
            </a:r>
            <a:endParaRPr lang="en-IN" dirty="0"/>
          </a:p>
        </p:txBody>
      </p:sp>
      <p:pic>
        <p:nvPicPr>
          <p:cNvPr id="5" name="Content Placeholder 4">
            <a:extLst>
              <a:ext uri="{FF2B5EF4-FFF2-40B4-BE49-F238E27FC236}">
                <a16:creationId xmlns:a16="http://schemas.microsoft.com/office/drawing/2014/main" id="{BE052E2F-898B-4CF1-8DF4-8FD1B027EE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892301"/>
            <a:ext cx="9603274" cy="4233292"/>
          </a:xfrm>
        </p:spPr>
      </p:pic>
    </p:spTree>
    <p:extLst>
      <p:ext uri="{BB962C8B-B14F-4D97-AF65-F5344CB8AC3E}">
        <p14:creationId xmlns:p14="http://schemas.microsoft.com/office/powerpoint/2010/main" val="2129759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A3A68-DD88-4CE4-9711-292B34D1C8FD}"/>
              </a:ext>
            </a:extLst>
          </p:cNvPr>
          <p:cNvSpPr>
            <a:spLocks noGrp="1"/>
          </p:cNvSpPr>
          <p:nvPr>
            <p:ph type="title"/>
          </p:nvPr>
        </p:nvSpPr>
        <p:spPr/>
        <p:txBody>
          <a:bodyPr/>
          <a:lstStyle/>
          <a:p>
            <a:r>
              <a:rPr lang="en-US" dirty="0"/>
              <a:t>The tech stack</a:t>
            </a:r>
            <a:br>
              <a:rPr lang="en-US" dirty="0"/>
            </a:br>
            <a:endParaRPr lang="en-IN" dirty="0"/>
          </a:p>
        </p:txBody>
      </p:sp>
      <p:graphicFrame>
        <p:nvGraphicFramePr>
          <p:cNvPr id="8" name="Content Placeholder 7">
            <a:extLst>
              <a:ext uri="{FF2B5EF4-FFF2-40B4-BE49-F238E27FC236}">
                <a16:creationId xmlns:a16="http://schemas.microsoft.com/office/drawing/2014/main" id="{A855571B-8508-4026-A67E-8CA4BF6129DD}"/>
              </a:ext>
            </a:extLst>
          </p:cNvPr>
          <p:cNvGraphicFramePr>
            <a:graphicFrameLocks noGrp="1"/>
          </p:cNvGraphicFramePr>
          <p:nvPr>
            <p:ph idx="1"/>
            <p:extLst>
              <p:ext uri="{D42A27DB-BD31-4B8C-83A1-F6EECF244321}">
                <p14:modId xmlns:p14="http://schemas.microsoft.com/office/powerpoint/2010/main" val="1030786425"/>
              </p:ext>
            </p:extLst>
          </p:nvPr>
        </p:nvGraphicFramePr>
        <p:xfrm>
          <a:off x="1450975" y="2016125"/>
          <a:ext cx="9604376" cy="3008698"/>
        </p:xfrm>
        <a:graphic>
          <a:graphicData uri="http://schemas.openxmlformats.org/drawingml/2006/table">
            <a:tbl>
              <a:tblPr firstRow="1" bandRow="1">
                <a:tableStyleId>{5C22544A-7EE6-4342-B048-85BDC9FD1C3A}</a:tableStyleId>
              </a:tblPr>
              <a:tblGrid>
                <a:gridCol w="4802188">
                  <a:extLst>
                    <a:ext uri="{9D8B030D-6E8A-4147-A177-3AD203B41FA5}">
                      <a16:colId xmlns:a16="http://schemas.microsoft.com/office/drawing/2014/main" val="2715052777"/>
                    </a:ext>
                  </a:extLst>
                </a:gridCol>
                <a:gridCol w="4802188">
                  <a:extLst>
                    <a:ext uri="{9D8B030D-6E8A-4147-A177-3AD203B41FA5}">
                      <a16:colId xmlns:a16="http://schemas.microsoft.com/office/drawing/2014/main" val="3877411926"/>
                    </a:ext>
                  </a:extLst>
                </a:gridCol>
              </a:tblGrid>
              <a:tr h="945639">
                <a:tc>
                  <a:txBody>
                    <a:bodyPr/>
                    <a:lstStyle/>
                    <a:p>
                      <a:pPr algn="ctr"/>
                      <a:r>
                        <a:rPr lang="en-US" sz="2800" dirty="0">
                          <a:latin typeface="Times New Roman" panose="02020603050405020304" pitchFamily="18" charset="0"/>
                          <a:cs typeface="Times New Roman" panose="02020603050405020304" pitchFamily="18" charset="0"/>
                        </a:rPr>
                        <a:t>SERVER SIDE</a:t>
                      </a:r>
                      <a:endParaRPr lang="en-I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a:latin typeface="Times New Roman" panose="02020603050405020304" pitchFamily="18" charset="0"/>
                          <a:cs typeface="Times New Roman" panose="02020603050405020304" pitchFamily="18" charset="0"/>
                        </a:rPr>
                        <a:t>CLIENT SIDE</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463623"/>
                  </a:ext>
                </a:extLst>
              </a:tr>
              <a:tr h="1168144">
                <a:tc>
                  <a:txBody>
                    <a:bodyPr/>
                    <a:lstStyle/>
                    <a:p>
                      <a:pPr marL="285750" indent="-285750">
                        <a:buFont typeface="Arial" panose="020B0604020202020204" pitchFamily="34" charset="0"/>
                        <a:buChar char="•"/>
                      </a:pPr>
                      <a:r>
                        <a:rPr lang="en-US" dirty="0"/>
                        <a:t>ASP </a:t>
                      </a:r>
                      <a:r>
                        <a:rPr lang="en-US" dirty="0" err="1"/>
                        <a:t>.Net</a:t>
                      </a:r>
                      <a:r>
                        <a:rPr lang="en-US" dirty="0"/>
                        <a:t> MVC</a:t>
                      </a:r>
                    </a:p>
                    <a:p>
                      <a:pPr marL="285750" indent="-285750">
                        <a:buFont typeface="Arial" panose="020B0604020202020204" pitchFamily="34" charset="0"/>
                        <a:buChar char="•"/>
                      </a:pPr>
                      <a:r>
                        <a:rPr lang="en-US" dirty="0"/>
                        <a:t>MS </a:t>
                      </a:r>
                      <a:r>
                        <a:rPr lang="en-US" dirty="0" err="1"/>
                        <a:t>Sql</a:t>
                      </a:r>
                      <a:r>
                        <a:rPr lang="en-US" dirty="0"/>
                        <a:t> Server</a:t>
                      </a:r>
                    </a:p>
                    <a:p>
                      <a:pPr marL="0" indent="0">
                        <a:buFont typeface="Arial" panose="020B0604020202020204" pitchFamily="34" charset="0"/>
                        <a:buNone/>
                      </a:pPr>
                      <a:endParaRPr lang="en-US" dirty="0"/>
                    </a:p>
                    <a:p>
                      <a:r>
                        <a:rPr lang="en-US" dirty="0"/>
                        <a:t> </a:t>
                      </a:r>
                      <a:endParaRPr lang="en-IN" dirty="0"/>
                    </a:p>
                  </a:txBody>
                  <a:tcPr/>
                </a:tc>
                <a:tc>
                  <a:txBody>
                    <a:bodyPr/>
                    <a:lstStyle/>
                    <a:p>
                      <a:pPr marL="285750" indent="-285750">
                        <a:buFont typeface="Arial" panose="020B0604020202020204" pitchFamily="34" charset="0"/>
                        <a:buChar char="•"/>
                      </a:pPr>
                      <a:r>
                        <a:rPr lang="en-US" dirty="0"/>
                        <a:t>HTML5,CSS,Bootstrap.</a:t>
                      </a:r>
                    </a:p>
                    <a:p>
                      <a:pPr marL="285750" indent="-285750">
                        <a:buFont typeface="Arial" panose="020B0604020202020204" pitchFamily="34" charset="0"/>
                        <a:buChar char="•"/>
                      </a:pPr>
                      <a:r>
                        <a:rPr lang="en-US" dirty="0"/>
                        <a:t>JavaScript.</a:t>
                      </a:r>
                    </a:p>
                    <a:p>
                      <a:endParaRPr lang="en-IN" dirty="0"/>
                    </a:p>
                  </a:txBody>
                  <a:tcPr/>
                </a:tc>
                <a:extLst>
                  <a:ext uri="{0D108BD9-81ED-4DB2-BD59-A6C34878D82A}">
                    <a16:rowId xmlns:a16="http://schemas.microsoft.com/office/drawing/2014/main" val="952559209"/>
                  </a:ext>
                </a:extLst>
              </a:tr>
              <a:tr h="874339">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145522615"/>
                  </a:ext>
                </a:extLst>
              </a:tr>
            </a:tbl>
          </a:graphicData>
        </a:graphic>
      </p:graphicFrame>
    </p:spTree>
    <p:extLst>
      <p:ext uri="{BB962C8B-B14F-4D97-AF65-F5344CB8AC3E}">
        <p14:creationId xmlns:p14="http://schemas.microsoft.com/office/powerpoint/2010/main" val="2205145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35F7-E878-4827-B242-6ABA1DC371CF}"/>
              </a:ext>
            </a:extLst>
          </p:cNvPr>
          <p:cNvSpPr>
            <a:spLocks noGrp="1"/>
          </p:cNvSpPr>
          <p:nvPr>
            <p:ph type="title"/>
          </p:nvPr>
        </p:nvSpPr>
        <p:spPr/>
        <p:txBody>
          <a:bodyPr/>
          <a:lstStyle/>
          <a:p>
            <a:r>
              <a:rPr lang="en-US" dirty="0"/>
              <a:t>Ide and other tools</a:t>
            </a:r>
            <a:endParaRPr lang="en-IN" dirty="0"/>
          </a:p>
        </p:txBody>
      </p:sp>
      <p:graphicFrame>
        <p:nvGraphicFramePr>
          <p:cNvPr id="4" name="Content Placeholder 3">
            <a:extLst>
              <a:ext uri="{FF2B5EF4-FFF2-40B4-BE49-F238E27FC236}">
                <a16:creationId xmlns:a16="http://schemas.microsoft.com/office/drawing/2014/main" id="{075EA34E-BF46-4DCA-AD88-FF1837D0FFAE}"/>
              </a:ext>
            </a:extLst>
          </p:cNvPr>
          <p:cNvGraphicFramePr>
            <a:graphicFrameLocks noGrp="1"/>
          </p:cNvGraphicFramePr>
          <p:nvPr>
            <p:ph idx="1"/>
            <p:extLst>
              <p:ext uri="{D42A27DB-BD31-4B8C-83A1-F6EECF244321}">
                <p14:modId xmlns:p14="http://schemas.microsoft.com/office/powerpoint/2010/main" val="3232399498"/>
              </p:ext>
            </p:extLst>
          </p:nvPr>
        </p:nvGraphicFramePr>
        <p:xfrm>
          <a:off x="1451579" y="1902939"/>
          <a:ext cx="9643646" cy="3101308"/>
        </p:xfrm>
        <a:graphic>
          <a:graphicData uri="http://schemas.openxmlformats.org/drawingml/2006/table">
            <a:tbl>
              <a:tblPr firstRow="1" bandRow="1">
                <a:tableStyleId>{5C22544A-7EE6-4342-B048-85BDC9FD1C3A}</a:tableStyleId>
              </a:tblPr>
              <a:tblGrid>
                <a:gridCol w="4841458">
                  <a:extLst>
                    <a:ext uri="{9D8B030D-6E8A-4147-A177-3AD203B41FA5}">
                      <a16:colId xmlns:a16="http://schemas.microsoft.com/office/drawing/2014/main" val="1151673417"/>
                    </a:ext>
                  </a:extLst>
                </a:gridCol>
                <a:gridCol w="4802188">
                  <a:extLst>
                    <a:ext uri="{9D8B030D-6E8A-4147-A177-3AD203B41FA5}">
                      <a16:colId xmlns:a16="http://schemas.microsoft.com/office/drawing/2014/main" val="2664021691"/>
                    </a:ext>
                  </a:extLst>
                </a:gridCol>
              </a:tblGrid>
              <a:tr h="775327">
                <a:tc>
                  <a:txBody>
                    <a:bodyPr/>
                    <a:lstStyle/>
                    <a:p>
                      <a:pPr algn="ctr"/>
                      <a:r>
                        <a:rPr lang="en-US" sz="3600" dirty="0">
                          <a:latin typeface="Times New Roman" panose="02020603050405020304" pitchFamily="18" charset="0"/>
                          <a:cs typeface="Times New Roman" panose="02020603050405020304" pitchFamily="18" charset="0"/>
                        </a:rPr>
                        <a:t>Tools</a:t>
                      </a:r>
                      <a:endParaRPr lang="en-IN" sz="3600" dirty="0">
                        <a:latin typeface="Times New Roman" panose="02020603050405020304" pitchFamily="18" charset="0"/>
                        <a:cs typeface="Times New Roman" panose="02020603050405020304" pitchFamily="18" charset="0"/>
                      </a:endParaRPr>
                    </a:p>
                  </a:txBody>
                  <a:tcPr/>
                </a:tc>
                <a:tc>
                  <a:txBody>
                    <a:bodyPr/>
                    <a:lstStyle/>
                    <a:p>
                      <a:pPr algn="ctr"/>
                      <a:r>
                        <a:rPr lang="en-US" sz="3600" dirty="0">
                          <a:latin typeface="Times New Roman" panose="02020603050405020304" pitchFamily="18" charset="0"/>
                          <a:cs typeface="Times New Roman" panose="02020603050405020304" pitchFamily="18" charset="0"/>
                        </a:rPr>
                        <a:t>Software</a:t>
                      </a:r>
                      <a:endParaRPr lang="en-IN"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8078599"/>
                  </a:ext>
                </a:extLst>
              </a:tr>
              <a:tr h="775327">
                <a:tc>
                  <a:txBody>
                    <a:bodyPr/>
                    <a:lstStyle/>
                    <a:p>
                      <a:r>
                        <a:rPr lang="en-US" dirty="0"/>
                        <a:t>C#  and ASP .NET  MVC IDE</a:t>
                      </a:r>
                      <a:endParaRPr lang="en-IN" dirty="0"/>
                    </a:p>
                  </a:txBody>
                  <a:tcPr/>
                </a:tc>
                <a:tc>
                  <a:txBody>
                    <a:bodyPr/>
                    <a:lstStyle/>
                    <a:p>
                      <a:r>
                        <a:rPr lang="en-US" dirty="0"/>
                        <a:t>Visual Studio 2017</a:t>
                      </a:r>
                      <a:endParaRPr lang="en-IN" dirty="0"/>
                    </a:p>
                  </a:txBody>
                  <a:tcPr/>
                </a:tc>
                <a:extLst>
                  <a:ext uri="{0D108BD9-81ED-4DB2-BD59-A6C34878D82A}">
                    <a16:rowId xmlns:a16="http://schemas.microsoft.com/office/drawing/2014/main" val="390613035"/>
                  </a:ext>
                </a:extLst>
              </a:tr>
              <a:tr h="775327">
                <a:tc>
                  <a:txBody>
                    <a:bodyPr/>
                    <a:lstStyle/>
                    <a:p>
                      <a:r>
                        <a:rPr lang="en-US" dirty="0"/>
                        <a:t>Web Server</a:t>
                      </a:r>
                      <a:endParaRPr lang="en-IN" dirty="0"/>
                    </a:p>
                  </a:txBody>
                  <a:tcPr/>
                </a:tc>
                <a:tc>
                  <a:txBody>
                    <a:bodyPr/>
                    <a:lstStyle/>
                    <a:p>
                      <a:r>
                        <a:rPr lang="en-US" dirty="0"/>
                        <a:t>IIS 7 </a:t>
                      </a:r>
                      <a:endParaRPr lang="en-IN" dirty="0"/>
                    </a:p>
                  </a:txBody>
                  <a:tcPr/>
                </a:tc>
                <a:extLst>
                  <a:ext uri="{0D108BD9-81ED-4DB2-BD59-A6C34878D82A}">
                    <a16:rowId xmlns:a16="http://schemas.microsoft.com/office/drawing/2014/main" val="1850802870"/>
                  </a:ext>
                </a:extLst>
              </a:tr>
              <a:tr h="775327">
                <a:tc>
                  <a:txBody>
                    <a:bodyPr/>
                    <a:lstStyle/>
                    <a:p>
                      <a:r>
                        <a:rPr lang="en-US" dirty="0"/>
                        <a:t>Database</a:t>
                      </a:r>
                      <a:endParaRPr lang="en-IN" dirty="0"/>
                    </a:p>
                  </a:txBody>
                  <a:tcPr/>
                </a:tc>
                <a:tc>
                  <a:txBody>
                    <a:bodyPr/>
                    <a:lstStyle/>
                    <a:p>
                      <a:r>
                        <a:rPr lang="en-US" dirty="0"/>
                        <a:t>MS SQL 2014</a:t>
                      </a:r>
                      <a:endParaRPr lang="en-IN" dirty="0"/>
                    </a:p>
                  </a:txBody>
                  <a:tcPr/>
                </a:tc>
                <a:extLst>
                  <a:ext uri="{0D108BD9-81ED-4DB2-BD59-A6C34878D82A}">
                    <a16:rowId xmlns:a16="http://schemas.microsoft.com/office/drawing/2014/main" val="3206556617"/>
                  </a:ext>
                </a:extLst>
              </a:tr>
            </a:tbl>
          </a:graphicData>
        </a:graphic>
      </p:graphicFrame>
    </p:spTree>
    <p:extLst>
      <p:ext uri="{BB962C8B-B14F-4D97-AF65-F5344CB8AC3E}">
        <p14:creationId xmlns:p14="http://schemas.microsoft.com/office/powerpoint/2010/main" val="365963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2DC6-763A-4148-9FB1-58EB60A8E713}"/>
              </a:ext>
            </a:extLst>
          </p:cNvPr>
          <p:cNvSpPr>
            <a:spLocks noGrp="1"/>
          </p:cNvSpPr>
          <p:nvPr>
            <p:ph type="title"/>
          </p:nvPr>
        </p:nvSpPr>
        <p:spPr/>
        <p:txBody>
          <a:bodyPr/>
          <a:lstStyle/>
          <a:p>
            <a:r>
              <a:rPr lang="en-US" dirty="0"/>
              <a:t>Batch-01</a:t>
            </a:r>
            <a:endParaRPr lang="en-IN" dirty="0"/>
          </a:p>
        </p:txBody>
      </p:sp>
      <p:sp>
        <p:nvSpPr>
          <p:cNvPr id="3" name="Content Placeholder 2">
            <a:extLst>
              <a:ext uri="{FF2B5EF4-FFF2-40B4-BE49-F238E27FC236}">
                <a16:creationId xmlns:a16="http://schemas.microsoft.com/office/drawing/2014/main" id="{69CC6326-7182-4540-A90B-9FEE68AD3389}"/>
              </a:ext>
            </a:extLst>
          </p:cNvPr>
          <p:cNvSpPr>
            <a:spLocks noGrp="1"/>
          </p:cNvSpPr>
          <p:nvPr>
            <p:ph idx="1"/>
          </p:nvPr>
        </p:nvSpPr>
        <p:spPr/>
        <p:txBody>
          <a:bodyPr/>
          <a:lstStyle/>
          <a:p>
            <a:r>
              <a:rPr lang="en-US" dirty="0"/>
              <a:t>Hariharan.</a:t>
            </a:r>
          </a:p>
          <a:p>
            <a:r>
              <a:rPr lang="en-US" dirty="0" err="1"/>
              <a:t>S.Sharief</a:t>
            </a:r>
            <a:r>
              <a:rPr lang="en-US" dirty="0"/>
              <a:t>.</a:t>
            </a:r>
          </a:p>
          <a:p>
            <a:r>
              <a:rPr lang="en-US" dirty="0" err="1"/>
              <a:t>Y.Niharika</a:t>
            </a:r>
            <a:r>
              <a:rPr lang="en-US" dirty="0"/>
              <a:t>.</a:t>
            </a:r>
          </a:p>
          <a:p>
            <a:r>
              <a:rPr lang="en-US" dirty="0"/>
              <a:t>Hariram.</a:t>
            </a:r>
          </a:p>
          <a:p>
            <a:r>
              <a:rPr lang="en-US" dirty="0" err="1"/>
              <a:t>Harshini</a:t>
            </a:r>
            <a:r>
              <a:rPr lang="en-US" dirty="0"/>
              <a:t>.</a:t>
            </a:r>
          </a:p>
          <a:p>
            <a:r>
              <a:rPr lang="en-US" dirty="0"/>
              <a:t>Ramya.</a:t>
            </a:r>
          </a:p>
          <a:p>
            <a:r>
              <a:rPr lang="en-US" dirty="0" err="1"/>
              <a:t>S.Raju</a:t>
            </a:r>
            <a:r>
              <a:rPr lang="en-US" dirty="0"/>
              <a:t>.</a:t>
            </a:r>
          </a:p>
          <a:p>
            <a:endParaRPr lang="en-IN" dirty="0"/>
          </a:p>
        </p:txBody>
      </p:sp>
    </p:spTree>
    <p:extLst>
      <p:ext uri="{BB962C8B-B14F-4D97-AF65-F5344CB8AC3E}">
        <p14:creationId xmlns:p14="http://schemas.microsoft.com/office/powerpoint/2010/main" val="112824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D867B3-1D05-4CFB-B9A1-7F159C084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58" y="1899820"/>
            <a:ext cx="11919283" cy="4958179"/>
          </a:xfrm>
        </p:spPr>
      </p:pic>
      <p:sp>
        <p:nvSpPr>
          <p:cNvPr id="6" name="Rectangle 5">
            <a:extLst>
              <a:ext uri="{FF2B5EF4-FFF2-40B4-BE49-F238E27FC236}">
                <a16:creationId xmlns:a16="http://schemas.microsoft.com/office/drawing/2014/main" id="{27D9993F-240F-465D-B00F-694FFE28D59D}"/>
              </a:ext>
            </a:extLst>
          </p:cNvPr>
          <p:cNvSpPr/>
          <p:nvPr/>
        </p:nvSpPr>
        <p:spPr>
          <a:xfrm>
            <a:off x="136358" y="582946"/>
            <a:ext cx="11919282" cy="1058779"/>
          </a:xfrm>
          <a:prstGeom prst="rect">
            <a:avLst/>
          </a:prstGeom>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7200" dirty="0">
                <a:latin typeface="Bahnschrift" panose="020B0502040204020203" pitchFamily="34" charset="0"/>
                <a:cs typeface="Times New Roman" panose="02020603050405020304" pitchFamily="18" charset="0"/>
              </a:rPr>
              <a:t>HAPPY RETAIL </a:t>
            </a:r>
            <a:endParaRPr lang="en-IN" sz="7200" dirty="0">
              <a:latin typeface="Bahnschrift"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129487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187D1E-8074-432C-9591-E3D5F13E2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68" y="301841"/>
            <a:ext cx="9734285" cy="5110657"/>
          </a:xfrm>
        </p:spPr>
      </p:pic>
    </p:spTree>
    <p:extLst>
      <p:ext uri="{BB962C8B-B14F-4D97-AF65-F5344CB8AC3E}">
        <p14:creationId xmlns:p14="http://schemas.microsoft.com/office/powerpoint/2010/main" val="51351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6375CD-FCCA-4FF5-BBEF-5B8783A79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821803"/>
            <a:ext cx="9603275" cy="4564061"/>
          </a:xfrm>
        </p:spPr>
      </p:pic>
    </p:spTree>
    <p:extLst>
      <p:ext uri="{BB962C8B-B14F-4D97-AF65-F5344CB8AC3E}">
        <p14:creationId xmlns:p14="http://schemas.microsoft.com/office/powerpoint/2010/main" val="312625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1891B-44D0-4488-B314-7DE7C97775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833377"/>
            <a:ext cx="9603275" cy="4632386"/>
          </a:xfrm>
        </p:spPr>
      </p:pic>
    </p:spTree>
    <p:extLst>
      <p:ext uri="{BB962C8B-B14F-4D97-AF65-F5344CB8AC3E}">
        <p14:creationId xmlns:p14="http://schemas.microsoft.com/office/powerpoint/2010/main" val="2361572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4A77E2-DEA1-4CC1-9CB1-B9BA0949F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1029" y="879676"/>
            <a:ext cx="9603274" cy="4274143"/>
          </a:xfrm>
        </p:spPr>
      </p:pic>
    </p:spTree>
    <p:extLst>
      <p:ext uri="{BB962C8B-B14F-4D97-AF65-F5344CB8AC3E}">
        <p14:creationId xmlns:p14="http://schemas.microsoft.com/office/powerpoint/2010/main" val="326482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F6CD4B-0D5E-4DAB-8B9D-C0FF57A37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1006997"/>
            <a:ext cx="9603274" cy="4458766"/>
          </a:xfrm>
        </p:spPr>
      </p:pic>
    </p:spTree>
    <p:extLst>
      <p:ext uri="{BB962C8B-B14F-4D97-AF65-F5344CB8AC3E}">
        <p14:creationId xmlns:p14="http://schemas.microsoft.com/office/powerpoint/2010/main" val="802633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C4DD6B-4154-4D58-A4BE-14E61D604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8820" y="716280"/>
            <a:ext cx="9603274" cy="4282824"/>
          </a:xfrm>
        </p:spPr>
      </p:pic>
    </p:spTree>
    <p:extLst>
      <p:ext uri="{BB962C8B-B14F-4D97-AF65-F5344CB8AC3E}">
        <p14:creationId xmlns:p14="http://schemas.microsoft.com/office/powerpoint/2010/main" val="2652558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982CE6-DEDC-4478-ACD0-E1D3ACB5D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650240"/>
            <a:ext cx="9603274" cy="4815523"/>
          </a:xfrm>
        </p:spPr>
      </p:pic>
    </p:spTree>
    <p:extLst>
      <p:ext uri="{BB962C8B-B14F-4D97-AF65-F5344CB8AC3E}">
        <p14:creationId xmlns:p14="http://schemas.microsoft.com/office/powerpoint/2010/main" val="416934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9B9BDD-B979-4B74-8C18-86A6B47725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792480"/>
            <a:ext cx="9603274" cy="4673283"/>
          </a:xfrm>
        </p:spPr>
      </p:pic>
    </p:spTree>
    <p:extLst>
      <p:ext uri="{BB962C8B-B14F-4D97-AF65-F5344CB8AC3E}">
        <p14:creationId xmlns:p14="http://schemas.microsoft.com/office/powerpoint/2010/main" val="151847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D083FD-6E1C-40A0-85F2-C4C3C84711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762000"/>
            <a:ext cx="9603274" cy="4703763"/>
          </a:xfrm>
        </p:spPr>
      </p:pic>
    </p:spTree>
    <p:extLst>
      <p:ext uri="{BB962C8B-B14F-4D97-AF65-F5344CB8AC3E}">
        <p14:creationId xmlns:p14="http://schemas.microsoft.com/office/powerpoint/2010/main" val="279027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C828-E8A9-4E2C-84AC-9DC1343DAD29}"/>
              </a:ext>
            </a:extLst>
          </p:cNvPr>
          <p:cNvSpPr>
            <a:spLocks noGrp="1"/>
          </p:cNvSpPr>
          <p:nvPr>
            <p:ph type="title"/>
          </p:nvPr>
        </p:nvSpPr>
        <p:spPr>
          <a:xfrm>
            <a:off x="1451579" y="804520"/>
            <a:ext cx="9603275" cy="1042036"/>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47957F59-31BE-4E0A-9E48-8C6BA1B86DB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Build the project according to the needs and requirements</a:t>
            </a:r>
          </a:p>
          <a:p>
            <a:r>
              <a:rPr lang="en-US" dirty="0">
                <a:latin typeface="Times New Roman" panose="02020603050405020304" pitchFamily="18" charset="0"/>
                <a:cs typeface="Times New Roman" panose="02020603050405020304" pitchFamily="18" charset="0"/>
              </a:rPr>
              <a:t>Use agile methods for development</a:t>
            </a:r>
          </a:p>
          <a:p>
            <a:r>
              <a:rPr lang="en-US" dirty="0">
                <a:latin typeface="Times New Roman" panose="02020603050405020304" pitchFamily="18" charset="0"/>
                <a:cs typeface="Times New Roman" panose="02020603050405020304" pitchFamily="18" charset="0"/>
              </a:rPr>
              <a:t>Follow software engineering guidelines</a:t>
            </a:r>
          </a:p>
          <a:p>
            <a:r>
              <a:rPr lang="en-US" dirty="0">
                <a:latin typeface="Times New Roman" panose="02020603050405020304" pitchFamily="18" charset="0"/>
                <a:cs typeface="Times New Roman" panose="02020603050405020304" pitchFamily="18" charset="0"/>
              </a:rPr>
              <a:t>Learn and use tools such as C#, </a:t>
            </a:r>
            <a:r>
              <a:rPr lang="en-US" dirty="0" err="1">
                <a:latin typeface="Times New Roman" panose="02020603050405020304" pitchFamily="18" charset="0"/>
                <a:cs typeface="Times New Roman" panose="02020603050405020304" pitchFamily="18" charset="0"/>
              </a:rPr>
              <a:t>Asp.Net</a:t>
            </a:r>
            <a:r>
              <a:rPr lang="en-US" dirty="0">
                <a:latin typeface="Times New Roman" panose="02020603050405020304" pitchFamily="18" charset="0"/>
                <a:cs typeface="Times New Roman" panose="02020603050405020304" pitchFamily="18" charset="0"/>
              </a:rPr>
              <a:t> MVC 5, JavaScript and Bootstrap.</a:t>
            </a:r>
          </a:p>
          <a:p>
            <a:endParaRPr lang="en-IN" dirty="0"/>
          </a:p>
        </p:txBody>
      </p:sp>
    </p:spTree>
    <p:extLst>
      <p:ext uri="{BB962C8B-B14F-4D97-AF65-F5344CB8AC3E}">
        <p14:creationId xmlns:p14="http://schemas.microsoft.com/office/powerpoint/2010/main" val="176181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B36083-02EC-4CC0-A3C5-69B964A85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883920"/>
            <a:ext cx="9603274" cy="4581843"/>
          </a:xfrm>
        </p:spPr>
      </p:pic>
    </p:spTree>
    <p:extLst>
      <p:ext uri="{BB962C8B-B14F-4D97-AF65-F5344CB8AC3E}">
        <p14:creationId xmlns:p14="http://schemas.microsoft.com/office/powerpoint/2010/main" val="451721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632099-4905-475E-81DE-5E08C484F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362" y="792480"/>
            <a:ext cx="9603275" cy="4510723"/>
          </a:xfrm>
        </p:spPr>
      </p:pic>
    </p:spTree>
    <p:extLst>
      <p:ext uri="{BB962C8B-B14F-4D97-AF65-F5344CB8AC3E}">
        <p14:creationId xmlns:p14="http://schemas.microsoft.com/office/powerpoint/2010/main" val="94232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F4F83E-5069-49E2-935F-52B5417080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934720"/>
            <a:ext cx="9603274" cy="4541203"/>
          </a:xfrm>
        </p:spPr>
      </p:pic>
    </p:spTree>
    <p:extLst>
      <p:ext uri="{BB962C8B-B14F-4D97-AF65-F5344CB8AC3E}">
        <p14:creationId xmlns:p14="http://schemas.microsoft.com/office/powerpoint/2010/main" val="2598865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EF0EEA-BF13-451B-B048-8CAB3A52A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711200"/>
            <a:ext cx="9603274" cy="4703763"/>
          </a:xfrm>
        </p:spPr>
      </p:pic>
    </p:spTree>
    <p:extLst>
      <p:ext uri="{BB962C8B-B14F-4D97-AF65-F5344CB8AC3E}">
        <p14:creationId xmlns:p14="http://schemas.microsoft.com/office/powerpoint/2010/main" val="327344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F4487-AB1C-462C-BC2F-E2A25DF18F18}"/>
              </a:ext>
            </a:extLst>
          </p:cNvPr>
          <p:cNvSpPr>
            <a:spLocks noGrp="1"/>
          </p:cNvSpPr>
          <p:nvPr>
            <p:ph idx="1"/>
          </p:nvPr>
        </p:nvSpPr>
        <p:spPr/>
        <p:txBody>
          <a:bodyPr>
            <a:normAutofit/>
          </a:bodyPr>
          <a:lstStyle/>
          <a:p>
            <a:pPr marL="0" indent="0" algn="ctr">
              <a:lnSpc>
                <a:spcPct val="300000"/>
              </a:lnSpc>
              <a:buNone/>
            </a:pPr>
            <a:r>
              <a:rPr lang="en-US" sz="6000" dirty="0">
                <a:latin typeface="Times New Roman" panose="02020603050405020304" pitchFamily="18" charset="0"/>
                <a:cs typeface="Times New Roman" panose="02020603050405020304" pitchFamily="18" charset="0"/>
              </a:rPr>
              <a:t>Thank You..!!!!</a:t>
            </a:r>
            <a:endParaRPr lang="en-IN" sz="6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9F5A0E-CCB1-4438-9E68-22153741E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0"/>
            <a:ext cx="1905000" cy="1905000"/>
          </a:xfrm>
          <a:prstGeom prst="rect">
            <a:avLst/>
          </a:prstGeom>
        </p:spPr>
      </p:pic>
      <p:pic>
        <p:nvPicPr>
          <p:cNvPr id="6" name="Picture 5">
            <a:extLst>
              <a:ext uri="{FF2B5EF4-FFF2-40B4-BE49-F238E27FC236}">
                <a16:creationId xmlns:a16="http://schemas.microsoft.com/office/drawing/2014/main" id="{91C49D79-8D24-4838-B8E9-23051D43C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17"/>
            <a:ext cx="5104178" cy="1867383"/>
          </a:xfrm>
          <a:prstGeom prst="rect">
            <a:avLst/>
          </a:prstGeom>
        </p:spPr>
      </p:pic>
    </p:spTree>
    <p:extLst>
      <p:ext uri="{BB962C8B-B14F-4D97-AF65-F5344CB8AC3E}">
        <p14:creationId xmlns:p14="http://schemas.microsoft.com/office/powerpoint/2010/main" val="28528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689F-EE7C-405C-BE62-E70C0352F64F}"/>
              </a:ext>
            </a:extLst>
          </p:cNvPr>
          <p:cNvSpPr>
            <a:spLocks noGrp="1"/>
          </p:cNvSpPr>
          <p:nvPr>
            <p:ph type="title"/>
          </p:nvPr>
        </p:nvSpPr>
        <p:spPr/>
        <p:txBody>
          <a:bodyPr/>
          <a:lstStyle/>
          <a:p>
            <a:r>
              <a:rPr lang="en-US" dirty="0"/>
              <a:t>Disclaimer</a:t>
            </a:r>
            <a:endParaRPr lang="en-IN" dirty="0"/>
          </a:p>
        </p:txBody>
      </p:sp>
      <p:sp>
        <p:nvSpPr>
          <p:cNvPr id="3" name="Content Placeholder 2">
            <a:extLst>
              <a:ext uri="{FF2B5EF4-FFF2-40B4-BE49-F238E27FC236}">
                <a16:creationId xmlns:a16="http://schemas.microsoft.com/office/drawing/2014/main" id="{7AB3E242-DFA6-4393-A743-832F997AF62F}"/>
              </a:ext>
            </a:extLst>
          </p:cNvPr>
          <p:cNvSpPr>
            <a:spLocks noGrp="1"/>
          </p:cNvSpPr>
          <p:nvPr>
            <p:ph idx="1"/>
          </p:nvPr>
        </p:nvSpPr>
        <p:spPr/>
        <p:txBody>
          <a:bodyPr/>
          <a:lstStyle/>
          <a:p>
            <a:pPr marL="0" indent="0">
              <a:buNone/>
            </a:pPr>
            <a:endParaRPr lang="en-US"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HappyRetail</a:t>
            </a:r>
            <a:r>
              <a:rPr lang="en-US" dirty="0">
                <a:latin typeface="Times New Roman" panose="02020603050405020304" pitchFamily="18" charset="0"/>
                <a:cs typeface="Times New Roman" panose="02020603050405020304" pitchFamily="18" charset="0"/>
              </a:rPr>
              <a:t> website is made by Batch-01 for educational purpose under the guidance of Manipal </a:t>
            </a:r>
            <a:r>
              <a:rPr lang="en-US" dirty="0" err="1">
                <a:latin typeface="Times New Roman" panose="02020603050405020304" pitchFamily="18" charset="0"/>
                <a:cs typeface="Times New Roman" panose="02020603050405020304" pitchFamily="18" charset="0"/>
              </a:rPr>
              <a:t>edu</a:t>
            </a:r>
            <a:r>
              <a:rPr lang="en-US" dirty="0">
                <a:latin typeface="Times New Roman" panose="02020603050405020304" pitchFamily="18" charset="0"/>
                <a:cs typeface="Times New Roman" panose="02020603050405020304" pitchFamily="18" charset="0"/>
              </a:rPr>
              <a:t>. during short term training period for Cognizant Inhouse Trainees. This website should not be used for competent legal use. The developed website is with the inexperience of group member with the scope of re-engineering in future.   </a:t>
            </a:r>
          </a:p>
          <a:p>
            <a:endParaRPr lang="en-IN" dirty="0"/>
          </a:p>
        </p:txBody>
      </p:sp>
    </p:spTree>
    <p:extLst>
      <p:ext uri="{BB962C8B-B14F-4D97-AF65-F5344CB8AC3E}">
        <p14:creationId xmlns:p14="http://schemas.microsoft.com/office/powerpoint/2010/main" val="193884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D1B4-7FDA-4C50-BDBF-1EFEA563AC6D}"/>
              </a:ext>
            </a:extLst>
          </p:cNvPr>
          <p:cNvSpPr>
            <a:spLocks noGrp="1"/>
          </p:cNvSpPr>
          <p:nvPr>
            <p:ph type="title"/>
          </p:nvPr>
        </p:nvSpPr>
        <p:spPr/>
        <p:txBody>
          <a:bodyPr/>
          <a:lstStyle/>
          <a:p>
            <a:r>
              <a:rPr lang="en-US" dirty="0"/>
              <a:t>Introduction</a:t>
            </a:r>
            <a:br>
              <a:rPr lang="en-US" dirty="0"/>
            </a:br>
            <a:endParaRPr lang="en-IN" dirty="0"/>
          </a:p>
        </p:txBody>
      </p:sp>
      <p:sp>
        <p:nvSpPr>
          <p:cNvPr id="3" name="Content Placeholder 2">
            <a:extLst>
              <a:ext uri="{FF2B5EF4-FFF2-40B4-BE49-F238E27FC236}">
                <a16:creationId xmlns:a16="http://schemas.microsoft.com/office/drawing/2014/main" id="{F8608938-0111-4058-9477-EBA33AC52CAF}"/>
              </a:ext>
            </a:extLst>
          </p:cNvPr>
          <p:cNvSpPr>
            <a:spLocks noGrp="1"/>
          </p:cNvSpPr>
          <p:nvPr>
            <p:ph idx="1"/>
          </p:nvPr>
        </p:nvSpPr>
        <p:spPr/>
        <p:txBody>
          <a:bodyPr>
            <a:normAutofit/>
          </a:bodyPr>
          <a:lstStyle/>
          <a:p>
            <a:pPr algn="just"/>
            <a:r>
              <a:rPr lang="en-IN" dirty="0">
                <a:latin typeface="Times New Roman" panose="02020603050405020304" pitchFamily="18" charset="0"/>
                <a:cs typeface="Times New Roman" panose="02020603050405020304" pitchFamily="18" charset="0"/>
              </a:rPr>
              <a:t>The Happy Retail online Shopping cart is a web application for Online Shopping.</a:t>
            </a:r>
          </a:p>
          <a:p>
            <a:pPr algn="just"/>
            <a:r>
              <a:rPr lang="en-IN" dirty="0">
                <a:latin typeface="Times New Roman" panose="02020603050405020304" pitchFamily="18" charset="0"/>
                <a:cs typeface="Times New Roman" panose="02020603050405020304" pitchFamily="18" charset="0"/>
              </a:rPr>
              <a:t>A Users can view the details of all the Products , but for Purchasing products registration is required. </a:t>
            </a:r>
          </a:p>
          <a:p>
            <a:pPr algn="just"/>
            <a:r>
              <a:rPr lang="en-IN" dirty="0">
                <a:latin typeface="Times New Roman" panose="02020603050405020304" pitchFamily="18" charset="0"/>
                <a:cs typeface="Times New Roman" panose="02020603050405020304" pitchFamily="18" charset="0"/>
              </a:rPr>
              <a:t>The Admin can Add products ,category and can able to edit and delete the products and categories. </a:t>
            </a:r>
          </a:p>
          <a:p>
            <a:endParaRPr lang="en-IN" dirty="0"/>
          </a:p>
        </p:txBody>
      </p:sp>
    </p:spTree>
    <p:extLst>
      <p:ext uri="{BB962C8B-B14F-4D97-AF65-F5344CB8AC3E}">
        <p14:creationId xmlns:p14="http://schemas.microsoft.com/office/powerpoint/2010/main" val="145158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D249-55AB-434A-8EB4-305C89A29104}"/>
              </a:ext>
            </a:extLst>
          </p:cNvPr>
          <p:cNvSpPr>
            <a:spLocks noGrp="1"/>
          </p:cNvSpPr>
          <p:nvPr>
            <p:ph type="title"/>
          </p:nvPr>
        </p:nvSpPr>
        <p:spPr/>
        <p:txBody>
          <a:bodyPr/>
          <a:lstStyle/>
          <a:p>
            <a:r>
              <a:rPr lang="en-US" dirty="0"/>
              <a:t>agile</a:t>
            </a:r>
            <a:endParaRPr lang="en-IN" dirty="0"/>
          </a:p>
        </p:txBody>
      </p:sp>
      <p:pic>
        <p:nvPicPr>
          <p:cNvPr id="5" name="Content Placeholder 4">
            <a:extLst>
              <a:ext uri="{FF2B5EF4-FFF2-40B4-BE49-F238E27FC236}">
                <a16:creationId xmlns:a16="http://schemas.microsoft.com/office/drawing/2014/main" id="{D4783121-9D39-4AFA-886A-9074CC1F7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025" y="2016125"/>
            <a:ext cx="9120275" cy="3449638"/>
          </a:xfrm>
        </p:spPr>
      </p:pic>
    </p:spTree>
    <p:extLst>
      <p:ext uri="{BB962C8B-B14F-4D97-AF65-F5344CB8AC3E}">
        <p14:creationId xmlns:p14="http://schemas.microsoft.com/office/powerpoint/2010/main" val="376820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A5ED-5A08-40AF-8FE9-0C4A156818C6}"/>
              </a:ext>
            </a:extLst>
          </p:cNvPr>
          <p:cNvSpPr>
            <a:spLocks noGrp="1"/>
          </p:cNvSpPr>
          <p:nvPr>
            <p:ph type="title"/>
          </p:nvPr>
        </p:nvSpPr>
        <p:spPr/>
        <p:txBody>
          <a:bodyPr/>
          <a:lstStyle/>
          <a:p>
            <a:r>
              <a:rPr lang="en-US" dirty="0"/>
              <a:t>Agile Methodology</a:t>
            </a:r>
            <a:endParaRPr lang="en-IN" dirty="0"/>
          </a:p>
        </p:txBody>
      </p:sp>
      <p:sp>
        <p:nvSpPr>
          <p:cNvPr id="3" name="Content Placeholder 2">
            <a:extLst>
              <a:ext uri="{FF2B5EF4-FFF2-40B4-BE49-F238E27FC236}">
                <a16:creationId xmlns:a16="http://schemas.microsoft.com/office/drawing/2014/main" id="{ACDB371B-3D34-4658-8FB6-9C2A734B6EF9}"/>
              </a:ext>
            </a:extLst>
          </p:cNvPr>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  The entire project will follow the Agile methodology, SCRUM to be precise.</a:t>
            </a:r>
          </a:p>
          <a:p>
            <a:r>
              <a:rPr lang="en-IN" dirty="0">
                <a:latin typeface="Times New Roman" panose="02020603050405020304" pitchFamily="18" charset="0"/>
                <a:cs typeface="Times New Roman" panose="02020603050405020304" pitchFamily="18" charset="0"/>
              </a:rPr>
              <a:t>  Product Backlog </a:t>
            </a:r>
          </a:p>
          <a:p>
            <a:r>
              <a:rPr lang="en-IN" dirty="0">
                <a:latin typeface="Times New Roman" panose="02020603050405020304" pitchFamily="18" charset="0"/>
                <a:cs typeface="Times New Roman" panose="02020603050405020304" pitchFamily="18" charset="0"/>
              </a:rPr>
              <a:t>  Structured Sprints with Timelines </a:t>
            </a:r>
          </a:p>
          <a:p>
            <a:pPr marL="342900" indent="-342900"/>
            <a:r>
              <a:rPr lang="en-IN" dirty="0">
                <a:latin typeface="Times New Roman" panose="02020603050405020304" pitchFamily="18" charset="0"/>
                <a:cs typeface="Times New Roman" panose="02020603050405020304" pitchFamily="18" charset="0"/>
              </a:rPr>
              <a:t>Sprint Initiation and Planning </a:t>
            </a:r>
          </a:p>
          <a:p>
            <a:pPr marL="342900" indent="-342900"/>
            <a:r>
              <a:rPr lang="en-IN" dirty="0">
                <a:latin typeface="Times New Roman" panose="02020603050405020304" pitchFamily="18" charset="0"/>
                <a:cs typeface="Times New Roman" panose="02020603050405020304" pitchFamily="18" charset="0"/>
              </a:rPr>
              <a:t>Sprint Daily Meeting </a:t>
            </a:r>
          </a:p>
          <a:p>
            <a:pPr marL="342900" indent="-342900"/>
            <a:r>
              <a:rPr lang="en-IN" dirty="0">
                <a:latin typeface="Times New Roman" panose="02020603050405020304" pitchFamily="18" charset="0"/>
                <a:cs typeface="Times New Roman" panose="02020603050405020304" pitchFamily="18" charset="0"/>
              </a:rPr>
              <a:t>Sprint Review Meeting</a:t>
            </a:r>
          </a:p>
          <a:p>
            <a:pPr marL="0" indent="0">
              <a:buNone/>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5379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42DA-88FC-4438-A77F-7675CDC1CD72}"/>
              </a:ext>
            </a:extLst>
          </p:cNvPr>
          <p:cNvSpPr>
            <a:spLocks noGrp="1"/>
          </p:cNvSpPr>
          <p:nvPr>
            <p:ph type="title"/>
          </p:nvPr>
        </p:nvSpPr>
        <p:spPr/>
        <p:txBody>
          <a:bodyPr/>
          <a:lstStyle/>
          <a:p>
            <a:r>
              <a:rPr lang="en-US" dirty="0"/>
              <a:t>Asp. Net </a:t>
            </a:r>
            <a:r>
              <a:rPr lang="en-US" dirty="0" err="1"/>
              <a:t>Mvc</a:t>
            </a:r>
            <a:endParaRPr lang="en-IN" dirty="0"/>
          </a:p>
        </p:txBody>
      </p:sp>
      <p:sp>
        <p:nvSpPr>
          <p:cNvPr id="3" name="Content Placeholder 2">
            <a:extLst>
              <a:ext uri="{FF2B5EF4-FFF2-40B4-BE49-F238E27FC236}">
                <a16:creationId xmlns:a16="http://schemas.microsoft.com/office/drawing/2014/main" id="{007DE407-79D6-4559-BF8F-59DDDA3C9867}"/>
              </a:ext>
            </a:extLst>
          </p:cNvPr>
          <p:cNvSpPr>
            <a:spLocks noGrp="1"/>
          </p:cNvSpPr>
          <p:nvPr>
            <p:ph idx="1"/>
          </p:nvPr>
        </p:nvSpPr>
        <p:spPr/>
        <p:txBody>
          <a:bodyPr>
            <a:normAutofit lnSpcReduction="10000"/>
          </a:bodyPr>
          <a:lstStyle/>
          <a:p>
            <a:r>
              <a:rPr lang="en-US" dirty="0"/>
              <a:t>The ASP .NET MVC is an open source web application framework that implements the model-view-controller (MVC) pattern.</a:t>
            </a:r>
          </a:p>
          <a:p>
            <a:r>
              <a:rPr lang="en-US" dirty="0"/>
              <a:t>MVC </a:t>
            </a:r>
            <a:r>
              <a:rPr lang="en-US" dirty="0" err="1"/>
              <a:t>allowes</a:t>
            </a:r>
            <a:r>
              <a:rPr lang="en-US" dirty="0"/>
              <a:t> software developers to build a web application as a composition of three roles: Model,  View and Controller.</a:t>
            </a:r>
          </a:p>
          <a:p>
            <a:r>
              <a:rPr lang="en-US" dirty="0"/>
              <a:t>The MVC model defines web applications with 3 logic layers:</a:t>
            </a:r>
            <a:endParaRPr lang="en-IN" dirty="0"/>
          </a:p>
          <a:p>
            <a:pPr>
              <a:buFont typeface="Wingdings" panose="05000000000000000000" pitchFamily="2" charset="2"/>
              <a:buChar char="Ø"/>
            </a:pPr>
            <a:r>
              <a:rPr lang="en-IN" dirty="0"/>
              <a:t>Model(business Layer)</a:t>
            </a:r>
          </a:p>
          <a:p>
            <a:pPr>
              <a:buFont typeface="Wingdings" panose="05000000000000000000" pitchFamily="2" charset="2"/>
              <a:buChar char="Ø"/>
            </a:pPr>
            <a:r>
              <a:rPr lang="en-IN" dirty="0"/>
              <a:t>View (display layer)</a:t>
            </a:r>
          </a:p>
          <a:p>
            <a:pPr>
              <a:buFont typeface="Wingdings" panose="05000000000000000000" pitchFamily="2" charset="2"/>
              <a:buChar char="Ø"/>
            </a:pPr>
            <a:r>
              <a:rPr lang="en-IN" dirty="0"/>
              <a:t>Controller (Input Control)</a:t>
            </a:r>
            <a:endParaRPr lang="en-US" dirty="0"/>
          </a:p>
        </p:txBody>
      </p:sp>
    </p:spTree>
    <p:extLst>
      <p:ext uri="{BB962C8B-B14F-4D97-AF65-F5344CB8AC3E}">
        <p14:creationId xmlns:p14="http://schemas.microsoft.com/office/powerpoint/2010/main" val="130401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D83A-F8F2-49EB-9EE7-BA21B3EB4EBA}"/>
              </a:ext>
            </a:extLst>
          </p:cNvPr>
          <p:cNvSpPr>
            <a:spLocks noGrp="1"/>
          </p:cNvSpPr>
          <p:nvPr>
            <p:ph type="title"/>
          </p:nvPr>
        </p:nvSpPr>
        <p:spPr/>
        <p:txBody>
          <a:bodyPr/>
          <a:lstStyle/>
          <a:p>
            <a:r>
              <a:rPr lang="en-US" dirty="0" err="1"/>
              <a:t>MVc</a:t>
            </a:r>
            <a:endParaRPr lang="en-IN" dirty="0"/>
          </a:p>
        </p:txBody>
      </p:sp>
      <p:pic>
        <p:nvPicPr>
          <p:cNvPr id="5" name="Content Placeholder 4">
            <a:extLst>
              <a:ext uri="{FF2B5EF4-FFF2-40B4-BE49-F238E27FC236}">
                <a16:creationId xmlns:a16="http://schemas.microsoft.com/office/drawing/2014/main" id="{3F8DBF34-52A4-49CD-9171-8FFC037CAF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4687" y="2031206"/>
            <a:ext cx="6076950" cy="3419475"/>
          </a:xfrm>
        </p:spPr>
      </p:pic>
    </p:spTree>
    <p:extLst>
      <p:ext uri="{BB962C8B-B14F-4D97-AF65-F5344CB8AC3E}">
        <p14:creationId xmlns:p14="http://schemas.microsoft.com/office/powerpoint/2010/main" val="398748100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473</TotalTime>
  <Words>508</Words>
  <Application>Microsoft Office PowerPoint</Application>
  <PresentationFormat>Widescreen</PresentationFormat>
  <Paragraphs>100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Bahnschrift</vt:lpstr>
      <vt:lpstr>Gill Sans MT</vt:lpstr>
      <vt:lpstr>Times New Roman</vt:lpstr>
      <vt:lpstr>Wingdings</vt:lpstr>
      <vt:lpstr>Gallery</vt:lpstr>
      <vt:lpstr>  Online   Retail  Management  System </vt:lpstr>
      <vt:lpstr>Batch-01</vt:lpstr>
      <vt:lpstr>Agenda</vt:lpstr>
      <vt:lpstr>Disclaimer</vt:lpstr>
      <vt:lpstr>Introduction </vt:lpstr>
      <vt:lpstr>agile</vt:lpstr>
      <vt:lpstr>Agile Methodology</vt:lpstr>
      <vt:lpstr>Asp. Net Mvc</vt:lpstr>
      <vt:lpstr>MVc</vt:lpstr>
      <vt:lpstr>Mvc flow</vt:lpstr>
      <vt:lpstr>Tasks and Work flow of project</vt:lpstr>
      <vt:lpstr>Functional requirements</vt:lpstr>
      <vt:lpstr>Project team </vt:lpstr>
      <vt:lpstr>Use case diagram</vt:lpstr>
      <vt:lpstr>Use case diagram</vt:lpstr>
      <vt:lpstr>Class diagram </vt:lpstr>
      <vt:lpstr>Sequence diagram</vt:lpstr>
      <vt:lpstr>The tech stack </vt:lpstr>
      <vt:lpstr>Ide and other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Retail Management System.</dc:title>
  <dc:creator>raju.shevala58@outlook.com</dc:creator>
  <cp:lastModifiedBy>raju.shevala58@outlook.com</cp:lastModifiedBy>
  <cp:revision>61</cp:revision>
  <dcterms:created xsi:type="dcterms:W3CDTF">2019-05-27T15:30:30Z</dcterms:created>
  <dcterms:modified xsi:type="dcterms:W3CDTF">2019-05-28T08:06:40Z</dcterms:modified>
</cp:coreProperties>
</file>